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0A4F6-6FA3-D74C-8CBC-A3123C3AB1BC}"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67833-72FE-2A4E-A535-8F88958EA40C}" type="slidenum">
              <a:rPr lang="en-US" smtClean="0"/>
              <a:t>‹#›</a:t>
            </a:fld>
            <a:endParaRPr lang="en-US"/>
          </a:p>
        </p:txBody>
      </p:sp>
    </p:spTree>
    <p:extLst>
      <p:ext uri="{BB962C8B-B14F-4D97-AF65-F5344CB8AC3E}">
        <p14:creationId xmlns:p14="http://schemas.microsoft.com/office/powerpoint/2010/main" val="15414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67833-72FE-2A4E-A535-8F88958EA40C}" type="slidenum">
              <a:rPr lang="en-US" smtClean="0"/>
              <a:t>9</a:t>
            </a:fld>
            <a:endParaRPr lang="en-US"/>
          </a:p>
        </p:txBody>
      </p:sp>
    </p:spTree>
    <p:extLst>
      <p:ext uri="{BB962C8B-B14F-4D97-AF65-F5344CB8AC3E}">
        <p14:creationId xmlns:p14="http://schemas.microsoft.com/office/powerpoint/2010/main" val="37517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1699563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124427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60811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420928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44900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3280439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3142246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10744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55031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F1D37-BEA1-3A45-B1D2-AF84DB25B51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168739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1F1D37-BEA1-3A45-B1D2-AF84DB25B51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410641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1F1D37-BEA1-3A45-B1D2-AF84DB25B514}"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288042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1F1D37-BEA1-3A45-B1D2-AF84DB25B514}"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94772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F1D37-BEA1-3A45-B1D2-AF84DB25B514}"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94378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1F1D37-BEA1-3A45-B1D2-AF84DB25B51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998805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1F1D37-BEA1-3A45-B1D2-AF84DB25B51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96C8E-82A4-0248-A3D0-540CF2C2DBBE}" type="slidenum">
              <a:rPr lang="en-US" smtClean="0"/>
              <a:t>‹#›</a:t>
            </a:fld>
            <a:endParaRPr lang="en-US"/>
          </a:p>
        </p:txBody>
      </p:sp>
    </p:spTree>
    <p:extLst>
      <p:ext uri="{BB962C8B-B14F-4D97-AF65-F5344CB8AC3E}">
        <p14:creationId xmlns:p14="http://schemas.microsoft.com/office/powerpoint/2010/main" val="16501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71F1D37-BEA1-3A45-B1D2-AF84DB25B514}" type="datetimeFigureOut">
              <a:rPr lang="en-US" smtClean="0"/>
              <a:t>12/13/2022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8296C8E-82A4-0248-A3D0-540CF2C2DBBE}" type="slidenum">
              <a:rPr lang="en-US" smtClean="0"/>
              <a:t>‹#›</a:t>
            </a:fld>
            <a:endParaRPr lang="en-US"/>
          </a:p>
        </p:txBody>
      </p:sp>
    </p:spTree>
    <p:extLst>
      <p:ext uri="{BB962C8B-B14F-4D97-AF65-F5344CB8AC3E}">
        <p14:creationId xmlns:p14="http://schemas.microsoft.com/office/powerpoint/2010/main" val="37315228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047E-7185-1751-62F5-584630129255}"/>
              </a:ext>
            </a:extLst>
          </p:cNvPr>
          <p:cNvSpPr>
            <a:spLocks noGrp="1"/>
          </p:cNvSpPr>
          <p:nvPr>
            <p:ph type="ctrTitle"/>
          </p:nvPr>
        </p:nvSpPr>
        <p:spPr>
          <a:xfrm>
            <a:off x="822960" y="304800"/>
            <a:ext cx="7305040" cy="2194560"/>
          </a:xfrm>
        </p:spPr>
        <p:txBody>
          <a:bodyPr/>
          <a:lstStyle/>
          <a:p>
            <a:r>
              <a:rPr lang="en-US" dirty="0"/>
              <a:t>New York-taxi-data analysis</a:t>
            </a:r>
          </a:p>
        </p:txBody>
      </p:sp>
      <p:sp>
        <p:nvSpPr>
          <p:cNvPr id="3" name="Subtitle 2">
            <a:extLst>
              <a:ext uri="{FF2B5EF4-FFF2-40B4-BE49-F238E27FC236}">
                <a16:creationId xmlns:a16="http://schemas.microsoft.com/office/drawing/2014/main" id="{0B051B4D-EA62-B02A-B86F-98A019167E58}"/>
              </a:ext>
            </a:extLst>
          </p:cNvPr>
          <p:cNvSpPr>
            <a:spLocks noGrp="1"/>
          </p:cNvSpPr>
          <p:nvPr>
            <p:ph type="subTitle" idx="1"/>
          </p:nvPr>
        </p:nvSpPr>
        <p:spPr>
          <a:xfrm>
            <a:off x="1524000" y="3602037"/>
            <a:ext cx="9144000" cy="2387599"/>
          </a:xfrm>
        </p:spPr>
        <p:txBody>
          <a:bodyPr>
            <a:normAutofit/>
          </a:bodyPr>
          <a:lstStyle/>
          <a:p>
            <a:pPr algn="l"/>
            <a:r>
              <a:rPr lang="en-US" dirty="0"/>
              <a:t>Group 13</a:t>
            </a:r>
          </a:p>
          <a:p>
            <a:pPr algn="l"/>
            <a:r>
              <a:rPr lang="en-US" sz="1800" dirty="0">
                <a:effectLst/>
                <a:latin typeface="Times New Roman" panose="02020603050405020304" pitchFamily="18" charset="0"/>
                <a:ea typeface="Wingdings" pitchFamily="2" charset="2"/>
                <a:cs typeface="Wingdings" pitchFamily="2" charset="2"/>
              </a:rPr>
              <a:t>Vineeth</a:t>
            </a:r>
            <a:r>
              <a:rPr lang="en-US" sz="1800" spc="-5" dirty="0">
                <a:effectLst/>
                <a:latin typeface="Times New Roman" panose="02020603050405020304" pitchFamily="18" charset="0"/>
                <a:ea typeface="Wingdings" pitchFamily="2" charset="2"/>
                <a:cs typeface="Wingdings" pitchFamily="2" charset="2"/>
              </a:rPr>
              <a:t> </a:t>
            </a:r>
            <a:r>
              <a:rPr lang="en-US" sz="1800" dirty="0" err="1">
                <a:effectLst/>
                <a:latin typeface="Times New Roman" panose="02020603050405020304" pitchFamily="18" charset="0"/>
                <a:ea typeface="Wingdings" pitchFamily="2" charset="2"/>
                <a:cs typeface="Wingdings" pitchFamily="2" charset="2"/>
              </a:rPr>
              <a:t>Avula</a:t>
            </a:r>
            <a:endParaRPr lang="en-US" sz="1800" dirty="0">
              <a:effectLst/>
              <a:latin typeface="Times New Roman" panose="02020603050405020304" pitchFamily="18" charset="0"/>
              <a:ea typeface="Wingdings" pitchFamily="2" charset="2"/>
              <a:cs typeface="Wingdings" pitchFamily="2" charset="2"/>
            </a:endParaRPr>
          </a:p>
          <a:p>
            <a:pPr algn="l"/>
            <a:r>
              <a:rPr lang="en-US" sz="1800" dirty="0" err="1">
                <a:effectLst/>
                <a:latin typeface="Times New Roman" panose="02020603050405020304" pitchFamily="18" charset="0"/>
                <a:ea typeface="Wingdings" pitchFamily="2" charset="2"/>
                <a:cs typeface="Wingdings" pitchFamily="2" charset="2"/>
              </a:rPr>
              <a:t>Srikar</a:t>
            </a:r>
            <a:r>
              <a:rPr lang="en-US" sz="1800" spc="-5" dirty="0">
                <a:effectLst/>
                <a:latin typeface="Times New Roman" panose="02020603050405020304" pitchFamily="18" charset="0"/>
                <a:ea typeface="Wingdings" pitchFamily="2" charset="2"/>
                <a:cs typeface="Wingdings" pitchFamily="2" charset="2"/>
              </a:rPr>
              <a:t> </a:t>
            </a:r>
            <a:r>
              <a:rPr lang="en-US" sz="1800" dirty="0" err="1">
                <a:effectLst/>
                <a:latin typeface="Times New Roman" panose="02020603050405020304" pitchFamily="18" charset="0"/>
                <a:ea typeface="Wingdings" pitchFamily="2" charset="2"/>
                <a:cs typeface="Wingdings" pitchFamily="2" charset="2"/>
              </a:rPr>
              <a:t>Gaddipati</a:t>
            </a:r>
            <a:endParaRPr lang="en-US" sz="1800" dirty="0">
              <a:effectLst/>
              <a:latin typeface="Times New Roman" panose="02020603050405020304" pitchFamily="18" charset="0"/>
              <a:ea typeface="Wingdings" pitchFamily="2" charset="2"/>
              <a:cs typeface="Wingdings" pitchFamily="2" charset="2"/>
            </a:endParaRPr>
          </a:p>
          <a:p>
            <a:pPr algn="l"/>
            <a:r>
              <a:rPr lang="en-US" sz="1800" dirty="0" err="1">
                <a:effectLst/>
                <a:latin typeface="Times New Roman" panose="02020603050405020304" pitchFamily="18" charset="0"/>
                <a:ea typeface="Wingdings" pitchFamily="2" charset="2"/>
                <a:cs typeface="Wingdings" pitchFamily="2" charset="2"/>
              </a:rPr>
              <a:t>Likhitha</a:t>
            </a:r>
            <a:r>
              <a:rPr lang="en-US" sz="1800" dirty="0">
                <a:effectLst/>
                <a:latin typeface="Times New Roman" panose="02020603050405020304" pitchFamily="18" charset="0"/>
                <a:ea typeface="Wingdings" pitchFamily="2" charset="2"/>
                <a:cs typeface="Wingdings" pitchFamily="2" charset="2"/>
              </a:rPr>
              <a:t> </a:t>
            </a:r>
            <a:r>
              <a:rPr lang="en-US" sz="1800" dirty="0" err="1">
                <a:effectLst/>
                <a:latin typeface="Times New Roman" panose="02020603050405020304" pitchFamily="18" charset="0"/>
                <a:ea typeface="Wingdings" pitchFamily="2" charset="2"/>
                <a:cs typeface="Wingdings" pitchFamily="2" charset="2"/>
              </a:rPr>
              <a:t>Alla</a:t>
            </a:r>
            <a:endParaRPr lang="en-US" sz="1800" dirty="0">
              <a:effectLst/>
              <a:latin typeface="Times New Roman" panose="02020603050405020304" pitchFamily="18" charset="0"/>
              <a:ea typeface="Wingdings" pitchFamily="2" charset="2"/>
              <a:cs typeface="Wingdings" pitchFamily="2" charset="2"/>
            </a:endParaRPr>
          </a:p>
          <a:p>
            <a:pPr algn="l"/>
            <a:r>
              <a:rPr lang="en-US" sz="1800" dirty="0" err="1">
                <a:effectLst/>
                <a:latin typeface="Times New Roman" panose="02020603050405020304" pitchFamily="18" charset="0"/>
                <a:ea typeface="Wingdings" pitchFamily="2" charset="2"/>
                <a:cs typeface="Wingdings" pitchFamily="2" charset="2"/>
              </a:rPr>
              <a:t>Nikhita</a:t>
            </a:r>
            <a:r>
              <a:rPr lang="en-US" sz="1800" spc="-10" dirty="0">
                <a:effectLst/>
                <a:latin typeface="Times New Roman" panose="02020603050405020304" pitchFamily="18" charset="0"/>
                <a:ea typeface="Wingdings" pitchFamily="2" charset="2"/>
                <a:cs typeface="Wingdings" pitchFamily="2" charset="2"/>
              </a:rPr>
              <a:t> </a:t>
            </a:r>
            <a:r>
              <a:rPr lang="en-US" sz="1800" dirty="0" err="1">
                <a:effectLst/>
                <a:latin typeface="Times New Roman" panose="02020603050405020304" pitchFamily="18" charset="0"/>
                <a:ea typeface="Wingdings" pitchFamily="2" charset="2"/>
                <a:cs typeface="Wingdings" pitchFamily="2" charset="2"/>
              </a:rPr>
              <a:t>Somanchi</a:t>
            </a:r>
            <a:endParaRPr lang="en-US" sz="1800" dirty="0">
              <a:effectLst/>
              <a:latin typeface="Times New Roman" panose="02020603050405020304" pitchFamily="18" charset="0"/>
              <a:ea typeface="Wingdings" pitchFamily="2" charset="2"/>
              <a:cs typeface="Wingdings" pitchFamily="2" charset="2"/>
            </a:endParaRPr>
          </a:p>
          <a:p>
            <a:pPr algn="l"/>
            <a:r>
              <a:rPr lang="en-US" sz="1800" dirty="0">
                <a:effectLst/>
                <a:latin typeface="Times New Roman" panose="02020603050405020304" pitchFamily="18" charset="0"/>
                <a:ea typeface="Wingdings" pitchFamily="2" charset="2"/>
                <a:cs typeface="Wingdings" pitchFamily="2" charset="2"/>
              </a:rPr>
              <a:t>Kamala Kumari</a:t>
            </a:r>
            <a:r>
              <a:rPr lang="en-US" sz="1800" spc="-10" dirty="0">
                <a:effectLst/>
                <a:latin typeface="Times New Roman" panose="02020603050405020304" pitchFamily="18" charset="0"/>
                <a:ea typeface="Wingdings" pitchFamily="2" charset="2"/>
                <a:cs typeface="Wingdings" pitchFamily="2" charset="2"/>
              </a:rPr>
              <a:t> </a:t>
            </a:r>
            <a:r>
              <a:rPr lang="en-US" sz="1800" dirty="0" err="1">
                <a:effectLst/>
                <a:latin typeface="Times New Roman" panose="02020603050405020304" pitchFamily="18" charset="0"/>
                <a:ea typeface="Wingdings" pitchFamily="2" charset="2"/>
                <a:cs typeface="Wingdings" pitchFamily="2" charset="2"/>
              </a:rPr>
              <a:t>Karuturi</a:t>
            </a:r>
            <a:endParaRPr lang="en-US" sz="1800" dirty="0">
              <a:effectLst/>
              <a:latin typeface="Times New Roman" panose="02020603050405020304" pitchFamily="18" charset="0"/>
              <a:ea typeface="Wingdings" pitchFamily="2" charset="2"/>
              <a:cs typeface="Wingdings" pitchFamily="2" charset="2"/>
            </a:endParaRPr>
          </a:p>
          <a:p>
            <a:endParaRPr lang="en-US" sz="1800" dirty="0">
              <a:effectLst/>
              <a:latin typeface="Times New Roman" panose="02020603050405020304" pitchFamily="18" charset="0"/>
              <a:ea typeface="Wingdings" pitchFamily="2" charset="2"/>
              <a:cs typeface="Wingdings" pitchFamily="2" charset="2"/>
            </a:endParaRPr>
          </a:p>
          <a:p>
            <a:endParaRPr lang="en-US" sz="1800" dirty="0">
              <a:effectLst/>
              <a:latin typeface="Times New Roman" panose="02020603050405020304" pitchFamily="18" charset="0"/>
              <a:ea typeface="Wingdings" pitchFamily="2" charset="2"/>
              <a:cs typeface="Wingdings" pitchFamily="2" charset="2"/>
            </a:endParaRPr>
          </a:p>
          <a:p>
            <a:endParaRPr lang="en-US" dirty="0"/>
          </a:p>
        </p:txBody>
      </p:sp>
    </p:spTree>
    <p:extLst>
      <p:ext uri="{BB962C8B-B14F-4D97-AF65-F5344CB8AC3E}">
        <p14:creationId xmlns:p14="http://schemas.microsoft.com/office/powerpoint/2010/main" val="1469553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EFDB-FAFD-FEAE-BA29-6B4CAB074599}"/>
              </a:ext>
            </a:extLst>
          </p:cNvPr>
          <p:cNvSpPr>
            <a:spLocks noGrp="1"/>
          </p:cNvSpPr>
          <p:nvPr>
            <p:ph type="title"/>
          </p:nvPr>
        </p:nvSpPr>
        <p:spPr>
          <a:xfrm>
            <a:off x="838200" y="365126"/>
            <a:ext cx="10515600" cy="1117686"/>
          </a:xfrm>
        </p:spPr>
        <p:txBody>
          <a:bodyPr>
            <a:normAutofit/>
          </a:bodyPr>
          <a:lstStyle/>
          <a:p>
            <a:r>
              <a:rPr lang="en-US" sz="2800" dirty="0">
                <a:effectLst/>
                <a:latin typeface="Times New Roman" panose="02020603050405020304" pitchFamily="18" charset="0"/>
                <a:ea typeface="Times New Roman" panose="02020603050405020304" pitchFamily="18" charset="0"/>
              </a:rPr>
              <a:t>DATA PREPARATION</a:t>
            </a:r>
            <a:endParaRPr lang="en-US" sz="2800" dirty="0"/>
          </a:p>
        </p:txBody>
      </p:sp>
      <p:sp>
        <p:nvSpPr>
          <p:cNvPr id="3" name="Content Placeholder 2">
            <a:extLst>
              <a:ext uri="{FF2B5EF4-FFF2-40B4-BE49-F238E27FC236}">
                <a16:creationId xmlns:a16="http://schemas.microsoft.com/office/drawing/2014/main" id="{E850E505-E6BD-C6E3-B55F-7069EA344135}"/>
              </a:ext>
            </a:extLst>
          </p:cNvPr>
          <p:cNvSpPr>
            <a:spLocks noGrp="1"/>
          </p:cNvSpPr>
          <p:nvPr>
            <p:ph idx="1"/>
          </p:nvPr>
        </p:nvSpPr>
        <p:spPr>
          <a:xfrm>
            <a:off x="549744" y="1044171"/>
            <a:ext cx="8596668" cy="3880773"/>
          </a:xfrm>
        </p:spPr>
        <p:txBody>
          <a:bodyPr/>
          <a:lstStyle/>
          <a:p>
            <a:pPr>
              <a:buFont typeface="Wingdings" pitchFamily="2" charset="2"/>
              <a:buChar char="§"/>
            </a:pPr>
            <a:r>
              <a:rPr lang="en-US" sz="1800" dirty="0">
                <a:effectLst/>
                <a:latin typeface="Times New Roman" panose="02020603050405020304" pitchFamily="18" charset="0"/>
                <a:ea typeface="Times New Roman" panose="02020603050405020304" pitchFamily="18" charset="0"/>
              </a:rPr>
              <a:t>In this stage, we prepare our data for analysis. Here, we employ several data-cleaning techniques.</a:t>
            </a:r>
          </a:p>
          <a:p>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image16.jpeg" descr="page3image44433616">
            <a:extLst>
              <a:ext uri="{FF2B5EF4-FFF2-40B4-BE49-F238E27FC236}">
                <a16:creationId xmlns:a16="http://schemas.microsoft.com/office/drawing/2014/main" id="{8A46540A-BA23-7E5B-93B8-645F870BEC63}"/>
              </a:ext>
            </a:extLst>
          </p:cNvPr>
          <p:cNvPicPr>
            <a:picLocks noChangeAspect="1"/>
          </p:cNvPicPr>
          <p:nvPr/>
        </p:nvPicPr>
        <p:blipFill>
          <a:blip r:embed="rId2" cstate="print"/>
          <a:stretch>
            <a:fillRect/>
          </a:stretch>
        </p:blipFill>
        <p:spPr>
          <a:xfrm>
            <a:off x="1572830" y="2161857"/>
            <a:ext cx="6114509" cy="3537194"/>
          </a:xfrm>
          <a:prstGeom prst="rect">
            <a:avLst/>
          </a:prstGeom>
        </p:spPr>
      </p:pic>
    </p:spTree>
    <p:extLst>
      <p:ext uri="{BB962C8B-B14F-4D97-AF65-F5344CB8AC3E}">
        <p14:creationId xmlns:p14="http://schemas.microsoft.com/office/powerpoint/2010/main" val="234841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32CDA5-CA66-FED9-1B94-FC274B910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303" y="852616"/>
            <a:ext cx="7426411" cy="4444078"/>
          </a:xfrm>
          <a:prstGeom prst="rect">
            <a:avLst/>
          </a:prstGeom>
        </p:spPr>
      </p:pic>
    </p:spTree>
    <p:extLst>
      <p:ext uri="{BB962C8B-B14F-4D97-AF65-F5344CB8AC3E}">
        <p14:creationId xmlns:p14="http://schemas.microsoft.com/office/powerpoint/2010/main" val="49461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E398225B-D6CF-A4C5-226C-DE891897C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5805" y="1285103"/>
            <a:ext cx="7290487" cy="4312508"/>
          </a:xfrm>
          <a:prstGeom prst="rect">
            <a:avLst/>
          </a:prstGeom>
        </p:spPr>
      </p:pic>
    </p:spTree>
    <p:extLst>
      <p:ext uri="{BB962C8B-B14F-4D97-AF65-F5344CB8AC3E}">
        <p14:creationId xmlns:p14="http://schemas.microsoft.com/office/powerpoint/2010/main" val="261532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A5162EF6-179A-1835-DD40-EAEE8C4ADE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8735" y="1000897"/>
            <a:ext cx="7112515" cy="4683147"/>
          </a:xfrm>
          <a:prstGeom prst="rect">
            <a:avLst/>
          </a:prstGeom>
        </p:spPr>
      </p:pic>
    </p:spTree>
    <p:extLst>
      <p:ext uri="{BB962C8B-B14F-4D97-AF65-F5344CB8AC3E}">
        <p14:creationId xmlns:p14="http://schemas.microsoft.com/office/powerpoint/2010/main" val="259789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1702-D4C2-104A-7AAF-2FB5A3C54001}"/>
              </a:ext>
            </a:extLst>
          </p:cNvPr>
          <p:cNvSpPr>
            <a:spLocks noGrp="1"/>
          </p:cNvSpPr>
          <p:nvPr>
            <p:ph type="title"/>
          </p:nvPr>
        </p:nvSpPr>
        <p:spPr/>
        <p:txBody>
          <a:bodyPr>
            <a:normAutofit/>
          </a:bodyPr>
          <a:lstStyle/>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ANALYTICS, MACHINE LEARNING</a:t>
            </a:r>
            <a:r>
              <a:rPr lang="en-US" sz="24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AFCCCB-BE35-9C89-F946-B0B2BF0E00E4}"/>
              </a:ext>
            </a:extLst>
          </p:cNvPr>
          <p:cNvSpPr>
            <a:spLocks noGrp="1"/>
          </p:cNvSpPr>
          <p:nvPr>
            <p:ph idx="1"/>
          </p:nvPr>
        </p:nvSpPr>
        <p:spPr>
          <a:xfrm>
            <a:off x="571008" y="1270000"/>
            <a:ext cx="8596668" cy="3880773"/>
          </a:xfrm>
        </p:spPr>
        <p:txBody>
          <a:bodyPr/>
          <a:lstStyle/>
          <a:p>
            <a:pPr marL="0" indent="0">
              <a:buNone/>
            </a:pPr>
            <a:r>
              <a:rPr lang="en-US" sz="1800" b="1" kern="0" dirty="0">
                <a:effectLst/>
                <a:latin typeface="Times New Roman" panose="02020603050405020304" pitchFamily="18" charset="0"/>
                <a:ea typeface="Times New Roman" panose="02020603050405020304" pitchFamily="18" charset="0"/>
              </a:rPr>
              <a:t>HEAT MAP OF CORRELATION MATRIX</a:t>
            </a:r>
          </a:p>
          <a:p>
            <a:endParaRPr lang="en-US" dirty="0"/>
          </a:p>
        </p:txBody>
      </p:sp>
      <p:pic>
        <p:nvPicPr>
          <p:cNvPr id="4" name="Picture 3" descr="Chart&#10;&#10;Description automatically generated">
            <a:extLst>
              <a:ext uri="{FF2B5EF4-FFF2-40B4-BE49-F238E27FC236}">
                <a16:creationId xmlns:a16="http://schemas.microsoft.com/office/drawing/2014/main" id="{31B051F8-DA9D-9100-6081-42E6CAE81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67" y="1846354"/>
            <a:ext cx="6083300" cy="4038600"/>
          </a:xfrm>
          <a:prstGeom prst="rect">
            <a:avLst/>
          </a:prstGeom>
        </p:spPr>
      </p:pic>
    </p:spTree>
    <p:extLst>
      <p:ext uri="{BB962C8B-B14F-4D97-AF65-F5344CB8AC3E}">
        <p14:creationId xmlns:p14="http://schemas.microsoft.com/office/powerpoint/2010/main" val="216525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17D1-BBC7-9104-69BA-2C187D2AE823}"/>
              </a:ext>
            </a:extLst>
          </p:cNvPr>
          <p:cNvSpPr>
            <a:spLocks noGrp="1"/>
          </p:cNvSpPr>
          <p:nvPr>
            <p:ph type="title"/>
          </p:nvPr>
        </p:nvSpPr>
        <p:spPr/>
        <p:txBody>
          <a:bodyPr/>
          <a:lstStyle/>
          <a:p>
            <a:r>
              <a:rPr lang="en-US" sz="1800" b="1" kern="0" dirty="0">
                <a:effectLst/>
                <a:latin typeface="Times New Roman" panose="02020603050405020304" pitchFamily="18" charset="0"/>
                <a:ea typeface="Times New Roman" panose="02020603050405020304" pitchFamily="18" charset="0"/>
              </a:rPr>
              <a:t>TAXI RIDE HEAT MAP:</a:t>
            </a:r>
            <a:br>
              <a:rPr lang="en-US" sz="1800" b="1" kern="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descr="Graphical user interface, application, Word&#10;&#10;Description automatically generated">
            <a:extLst>
              <a:ext uri="{FF2B5EF4-FFF2-40B4-BE49-F238E27FC236}">
                <a16:creationId xmlns:a16="http://schemas.microsoft.com/office/drawing/2014/main" id="{E2E4CFBA-5E44-89DF-BFBC-12A80810DB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8292" y="1371600"/>
            <a:ext cx="7049358" cy="4299744"/>
          </a:xfrm>
          <a:prstGeom prst="rect">
            <a:avLst/>
          </a:prstGeom>
        </p:spPr>
      </p:pic>
    </p:spTree>
    <p:extLst>
      <p:ext uri="{BB962C8B-B14F-4D97-AF65-F5344CB8AC3E}">
        <p14:creationId xmlns:p14="http://schemas.microsoft.com/office/powerpoint/2010/main" val="2969295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7DA015-435A-E4EE-E662-67D82E015AB8}"/>
              </a:ext>
            </a:extLst>
          </p:cNvPr>
          <p:cNvSpPr>
            <a:spLocks noGrp="1"/>
          </p:cNvSpPr>
          <p:nvPr>
            <p:ph idx="1"/>
          </p:nvPr>
        </p:nvSpPr>
        <p:spPr>
          <a:xfrm>
            <a:off x="838200" y="494270"/>
            <a:ext cx="10515600" cy="5682693"/>
          </a:xfrm>
        </p:spPr>
        <p:txBody>
          <a:bodyPr/>
          <a:lstStyle/>
          <a:p>
            <a:r>
              <a:rPr lang="en-US" sz="1800" b="1" kern="0" dirty="0">
                <a:effectLst/>
                <a:latin typeface="Times New Roman" panose="02020603050405020304" pitchFamily="18" charset="0"/>
                <a:ea typeface="Times New Roman" panose="02020603050405020304" pitchFamily="18" charset="0"/>
              </a:rPr>
              <a:t>PICK-UPS HOURLY DISTRIBUTION</a:t>
            </a: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r>
              <a:rPr lang="en-US" sz="1800" b="1" kern="0" dirty="0">
                <a:effectLst/>
                <a:latin typeface="Times New Roman" panose="02020603050405020304" pitchFamily="18" charset="0"/>
                <a:ea typeface="Times New Roman" panose="02020603050405020304" pitchFamily="18" charset="0"/>
              </a:rPr>
              <a:t>PICK-UPS MONTHLY DISTRIBUTION:</a:t>
            </a: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p:txBody>
      </p:sp>
      <p:pic>
        <p:nvPicPr>
          <p:cNvPr id="10" name="Picture 9" descr="Chart&#10;&#10;Description automatically generated">
            <a:extLst>
              <a:ext uri="{FF2B5EF4-FFF2-40B4-BE49-F238E27FC236}">
                <a16:creationId xmlns:a16="http://schemas.microsoft.com/office/drawing/2014/main" id="{BD3DD843-8915-4E9C-FAB4-3B201EEA3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054" y="1235572"/>
            <a:ext cx="7844308" cy="1470660"/>
          </a:xfrm>
          <a:prstGeom prst="rect">
            <a:avLst/>
          </a:prstGeom>
        </p:spPr>
      </p:pic>
      <p:pic>
        <p:nvPicPr>
          <p:cNvPr id="11" name="Picture 10" descr="Chart, bar chart&#10;&#10;Description automatically generated">
            <a:extLst>
              <a:ext uri="{FF2B5EF4-FFF2-40B4-BE49-F238E27FC236}">
                <a16:creationId xmlns:a16="http://schemas.microsoft.com/office/drawing/2014/main" id="{D8841068-ECDE-2472-2CC2-0C8F15F00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907" y="3663531"/>
            <a:ext cx="6917552" cy="1711657"/>
          </a:xfrm>
          <a:prstGeom prst="rect">
            <a:avLst/>
          </a:prstGeom>
        </p:spPr>
      </p:pic>
    </p:spTree>
    <p:extLst>
      <p:ext uri="{BB962C8B-B14F-4D97-AF65-F5344CB8AC3E}">
        <p14:creationId xmlns:p14="http://schemas.microsoft.com/office/powerpoint/2010/main" val="1221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FA51-CF73-E221-AF8A-ED8D8E2D6C82}"/>
              </a:ext>
            </a:extLst>
          </p:cNvPr>
          <p:cNvSpPr>
            <a:spLocks noGrp="1"/>
          </p:cNvSpPr>
          <p:nvPr>
            <p:ph type="title"/>
          </p:nvPr>
        </p:nvSpPr>
        <p:spPr/>
        <p:txBody>
          <a:bodyPr/>
          <a:lstStyle/>
          <a:p>
            <a:r>
              <a:rPr lang="en-US" sz="1800" b="1" kern="0" dirty="0">
                <a:latin typeface="Times New Roman" panose="02020603050405020304" pitchFamily="18" charset="0"/>
              </a:rPr>
              <a:t>EVALUATION &amp; OPTIMIZATION</a:t>
            </a:r>
            <a:r>
              <a:rPr lang="en-US" sz="1800" dirty="0">
                <a:effectLst/>
                <a:latin typeface="Times New Roman" panose="02020603050405020304" pitchFamily="18" charset="0"/>
                <a:ea typeface="Times New Roman" panose="02020603050405020304" pitchFamily="18" charset="0"/>
              </a:rPr>
              <a:t>:</a:t>
            </a:r>
            <a:r>
              <a:rPr lang="en-US" dirty="0">
                <a:effectLst/>
              </a:rPr>
              <a:t> </a:t>
            </a:r>
            <a:endParaRPr lang="en-US" dirty="0"/>
          </a:p>
        </p:txBody>
      </p:sp>
      <p:pic>
        <p:nvPicPr>
          <p:cNvPr id="4" name="Content Placeholder 3" descr="Chart, line chart&#10;&#10;Description automatically generated">
            <a:extLst>
              <a:ext uri="{FF2B5EF4-FFF2-40B4-BE49-F238E27FC236}">
                <a16:creationId xmlns:a16="http://schemas.microsoft.com/office/drawing/2014/main" id="{A5EC34F7-83BA-8E12-6911-814B7E9CF1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8162" y="1952367"/>
            <a:ext cx="7463138" cy="3126259"/>
          </a:xfrm>
          <a:prstGeom prst="rect">
            <a:avLst/>
          </a:prstGeom>
        </p:spPr>
      </p:pic>
    </p:spTree>
    <p:extLst>
      <p:ext uri="{BB962C8B-B14F-4D97-AF65-F5344CB8AC3E}">
        <p14:creationId xmlns:p14="http://schemas.microsoft.com/office/powerpoint/2010/main" val="280052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5E08-1B06-0D6C-8EC0-DCB208D6B256}"/>
              </a:ext>
            </a:extLst>
          </p:cNvPr>
          <p:cNvSpPr>
            <a:spLocks noGrp="1"/>
          </p:cNvSpPr>
          <p:nvPr>
            <p:ph type="title"/>
          </p:nvPr>
        </p:nvSpPr>
        <p:spPr/>
        <p:txBody>
          <a:bodyPr/>
          <a:lstStyle/>
          <a:p>
            <a:r>
              <a:rPr lang="en-US" sz="1800" b="1" kern="0" dirty="0">
                <a:effectLst/>
                <a:latin typeface="Times New Roman" panose="02020603050405020304" pitchFamily="18" charset="0"/>
                <a:ea typeface="Times New Roman" panose="02020603050405020304" pitchFamily="18" charset="0"/>
              </a:rPr>
              <a:t>VENDOR PICK-UP HOURS DENSITY, BY WEEKDAY:</a:t>
            </a:r>
            <a:br>
              <a:rPr lang="en-US" sz="1800" b="1" kern="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descr="Chart&#10;&#10;Description automatically generated">
            <a:extLst>
              <a:ext uri="{FF2B5EF4-FFF2-40B4-BE49-F238E27FC236}">
                <a16:creationId xmlns:a16="http://schemas.microsoft.com/office/drawing/2014/main" id="{51224EC6-CCC0-53EF-9F77-C2CC1C1154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4659" y="1865870"/>
            <a:ext cx="7382991" cy="3380024"/>
          </a:xfrm>
          <a:prstGeom prst="rect">
            <a:avLst/>
          </a:prstGeom>
        </p:spPr>
      </p:pic>
    </p:spTree>
    <p:extLst>
      <p:ext uri="{BB962C8B-B14F-4D97-AF65-F5344CB8AC3E}">
        <p14:creationId xmlns:p14="http://schemas.microsoft.com/office/powerpoint/2010/main" val="50928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2E96-903C-C0C8-80A4-8A61A452E755}"/>
              </a:ext>
            </a:extLst>
          </p:cNvPr>
          <p:cNvSpPr>
            <a:spLocks noGrp="1"/>
          </p:cNvSpPr>
          <p:nvPr>
            <p:ph type="title"/>
          </p:nvPr>
        </p:nvSpPr>
        <p:spPr/>
        <p:txBody>
          <a:bodyPr>
            <a:normAutofit/>
          </a:bodyPr>
          <a:lstStyle/>
          <a:p>
            <a:r>
              <a:rPr lang="en-US" sz="2800" kern="0" dirty="0">
                <a:latin typeface="Times New Roman" panose="02020603050405020304" pitchFamily="18" charset="0"/>
                <a:cs typeface="+mn-cs"/>
              </a:rPr>
              <a:t>RESULTS</a:t>
            </a:r>
          </a:p>
        </p:txBody>
      </p:sp>
      <p:sp>
        <p:nvSpPr>
          <p:cNvPr id="3" name="Content Placeholder 2">
            <a:extLst>
              <a:ext uri="{FF2B5EF4-FFF2-40B4-BE49-F238E27FC236}">
                <a16:creationId xmlns:a16="http://schemas.microsoft.com/office/drawing/2014/main" id="{AEE79550-3FA4-62F3-68E8-64AF4B68C1B7}"/>
              </a:ext>
            </a:extLst>
          </p:cNvPr>
          <p:cNvSpPr>
            <a:spLocks noGrp="1"/>
          </p:cNvSpPr>
          <p:nvPr>
            <p:ph idx="1"/>
          </p:nvPr>
        </p:nvSpPr>
        <p:spPr>
          <a:xfrm>
            <a:off x="838200" y="1569308"/>
            <a:ext cx="10515600" cy="4607655"/>
          </a:xfrm>
        </p:spPr>
        <p:txBody>
          <a:bodyPr>
            <a:normAutofit fontScale="77500" lnSpcReduction="20000"/>
          </a:bodyPr>
          <a:lstStyle/>
          <a:p>
            <a:pPr marL="0" marR="0" indent="0" algn="just">
              <a:lnSpc>
                <a:spcPct val="150000"/>
              </a:lnSpc>
              <a:spcBef>
                <a:spcPts val="450"/>
              </a:spcBef>
              <a:spcAft>
                <a:spcPts val="0"/>
              </a:spcAft>
              <a:buNone/>
              <a:tabLst>
                <a:tab pos="216535" algn="l"/>
              </a:tabLst>
            </a:pPr>
            <a:r>
              <a:rPr lang="en-US" sz="1800" b="0" kern="0" dirty="0">
                <a:effectLst/>
                <a:latin typeface="Times New Roman" panose="02020603050405020304" pitchFamily="18" charset="0"/>
                <a:ea typeface="Times New Roman" panose="02020603050405020304" pitchFamily="18" charset="0"/>
              </a:rPr>
              <a:t>From the data that we have analyzed the following are the observations we are able to predict:</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It’s clear that tip amount is correlated with fare amount.</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It is also observed that trip amount is linked with the distance to be traveled and duration of the trip.</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With the help of a heat map it’s predictable that demand for taxis set to increase from 06:00 AM in the morning and its at peak during 01:00 PM to 06:00 PM which is during weekdays. </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During weekends demand for taxis seems to be more compared to weekdays.</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dirty="0">
                <a:effectLst/>
                <a:latin typeface="Times New Roman" panose="02020603050405020304" pitchFamily="18" charset="0"/>
                <a:ea typeface="Times New Roman" panose="02020603050405020304" pitchFamily="18" charset="0"/>
              </a:rPr>
              <a:t>From the bar graph that’s plotted for Pick-ups hourly distribution depicted that demand for </a:t>
            </a:r>
            <a:r>
              <a:rPr lang="en-US" sz="1800" b="0" kern="0" dirty="0">
                <a:effectLst/>
                <a:latin typeface="Times New Roman" panose="02020603050405020304" pitchFamily="18" charset="0"/>
                <a:ea typeface="Times New Roman" panose="02020603050405020304" pitchFamily="18" charset="0"/>
              </a:rPr>
              <a:t>taxi is set to be in increasing trend from 05:00 AM to 3:00 PM and then decreased gradually.</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 Pick-ups hourly distribution is the highest 02:00 PM to 03:00 PM but almost the same in between 04:00 PM to 05:00 PM.</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Pick-ups hourly distribution is lowest during early morning i.e., in between 02:00 AM to 04:00 AM.</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Pick-ups Week-day distribution is high on Friday which is approximately 2.5 Lakh trips made. It can also be seen that demand is lowest on Sunday and it gradually increases from Monday.</a:t>
            </a:r>
            <a:endParaRPr lang="en-US" sz="1800" b="1" kern="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450"/>
              </a:spcBef>
              <a:spcAft>
                <a:spcPts val="0"/>
              </a:spcAft>
              <a:buFont typeface="Wingdings" pitchFamily="2" charset="2"/>
              <a:buChar char=""/>
              <a:tabLst>
                <a:tab pos="216535" algn="l"/>
              </a:tabLst>
            </a:pPr>
            <a:r>
              <a:rPr lang="en-US" sz="1800" b="0" kern="0" dirty="0">
                <a:effectLst/>
                <a:latin typeface="Times New Roman" panose="02020603050405020304" pitchFamily="18" charset="0"/>
                <a:ea typeface="Times New Roman" panose="02020603050405020304" pitchFamily="18" charset="0"/>
              </a:rPr>
              <a:t>In the case of Vendor pickup hours density i.e., Violin plot it can be understood that the surge for taxi demand is less during early hours and more during midnights mainly on weekends. </a:t>
            </a:r>
            <a:endParaRPr lang="en-US" sz="1800" b="1" kern="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22776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E027-73A1-88F2-9DE4-E9E46B364AAB}"/>
              </a:ext>
            </a:extLst>
          </p:cNvPr>
          <p:cNvSpPr>
            <a:spLocks noGrp="1"/>
          </p:cNvSpPr>
          <p:nvPr>
            <p:ph type="title"/>
          </p:nvPr>
        </p:nvSpPr>
        <p:spPr>
          <a:xfrm>
            <a:off x="677334" y="609600"/>
            <a:ext cx="8596668" cy="708837"/>
          </a:xfrm>
        </p:spPr>
        <p:txBody>
          <a:bodyPr>
            <a:normAutofit fontScale="90000"/>
          </a:bodyPr>
          <a:lstStyle/>
          <a:p>
            <a:r>
              <a:rPr lang="en-US" sz="2400" dirty="0">
                <a:latin typeface="Times New Roman" panose="02020603050405020304" pitchFamily="18" charset="0"/>
                <a:cs typeface="Times New Roman" panose="02020603050405020304" pitchFamily="18" charset="0"/>
              </a:rPr>
              <a:t>BUSINESS OBJECTIVE:</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32467-958D-3061-9B8E-BC4F5D836622}"/>
              </a:ext>
            </a:extLst>
          </p:cNvPr>
          <p:cNvSpPr>
            <a:spLocks noGrp="1"/>
          </p:cNvSpPr>
          <p:nvPr>
            <p:ph idx="1"/>
          </p:nvPr>
        </p:nvSpPr>
        <p:spPr>
          <a:xfrm>
            <a:off x="677334" y="609601"/>
            <a:ext cx="8596668" cy="5431762"/>
          </a:xfrm>
        </p:spPr>
        <p:txBody>
          <a:bodyPr>
            <a:normAutofit/>
          </a:bodyPr>
          <a:lstStyle/>
          <a:p>
            <a:pPr marL="0" indent="0">
              <a:buNone/>
            </a:pPr>
            <a:endParaRPr lang="en-US" sz="4400"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objective of this project is to forecast the demand during surge for a taxi company. </a:t>
            </a:r>
          </a:p>
          <a:p>
            <a:pPr marL="0" indent="0">
              <a:buNone/>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Though the mobile application is doing well by handling huge amount of load, the company wants to increase its productivity by forecasting the surge and increasing prices.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383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0567-4F0E-0737-3CA5-520AC088BC56}"/>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DATA SELECTION:</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44D3B2-812B-A41A-B50F-FBF2E41DB138}"/>
              </a:ext>
            </a:extLst>
          </p:cNvPr>
          <p:cNvSpPr>
            <a:spLocks noGrp="1"/>
          </p:cNvSpPr>
          <p:nvPr>
            <p:ph idx="1"/>
          </p:nvPr>
        </p:nvSpPr>
        <p:spPr>
          <a:xfrm>
            <a:off x="454050" y="1270000"/>
            <a:ext cx="8596668" cy="3880773"/>
          </a:xfrm>
        </p:spPr>
        <p:txBody>
          <a:bodyPr>
            <a:normAutofit/>
          </a:bodyPr>
          <a:lstStyle/>
          <a:p>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have selected data of New York City Taxi and Limousine Commission (TLC) Trip Record.</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New York City Taxi and Limousine Commission (TLC), created in 1971, is the agency responsible for licensing and regulating New York City's Medallion (Yellow) taxi cabs, for-hire vehicles (community-based liveries, black cars, and luxury limousines), commuter vans, and paratransit vehicles. </a:t>
            </a:r>
          </a:p>
          <a:p>
            <a:endParaRPr lang="en-US" dirty="0"/>
          </a:p>
        </p:txBody>
      </p:sp>
    </p:spTree>
    <p:extLst>
      <p:ext uri="{BB962C8B-B14F-4D97-AF65-F5344CB8AC3E}">
        <p14:creationId xmlns:p14="http://schemas.microsoft.com/office/powerpoint/2010/main" val="300793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9D72-A7EA-2A29-B76D-618DAEEA1412}"/>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PREDICTION ANALYSIS</a:t>
            </a:r>
          </a:p>
        </p:txBody>
      </p:sp>
      <p:sp>
        <p:nvSpPr>
          <p:cNvPr id="3" name="Content Placeholder 2">
            <a:extLst>
              <a:ext uri="{FF2B5EF4-FFF2-40B4-BE49-F238E27FC236}">
                <a16:creationId xmlns:a16="http://schemas.microsoft.com/office/drawing/2014/main" id="{858278CF-0471-7DDB-0980-A22C4DE49661}"/>
              </a:ext>
            </a:extLst>
          </p:cNvPr>
          <p:cNvSpPr>
            <a:spLocks noGrp="1"/>
          </p:cNvSpPr>
          <p:nvPr>
            <p:ph idx="1"/>
          </p:nvPr>
        </p:nvSpPr>
        <p:spPr>
          <a:xfrm>
            <a:off x="677334" y="1565166"/>
            <a:ext cx="8596668" cy="3880773"/>
          </a:xfrm>
        </p:spPr>
        <p:txBody>
          <a:bodyPr>
            <a:normAutofit/>
          </a:bodyPr>
          <a:lstStyle/>
          <a:p>
            <a:pPr>
              <a:buFont typeface="Wingdings" pitchFamily="2" charset="2"/>
              <a:buChar char="§"/>
            </a:pPr>
            <a:r>
              <a:rPr lang="en-US" sz="2000" dirty="0">
                <a:latin typeface="Times New Roman" panose="02020603050405020304" pitchFamily="18" charset="0"/>
                <a:cs typeface="Times New Roman" panose="02020603050405020304" pitchFamily="18" charset="0"/>
              </a:rPr>
              <a:t>Our goal is to examine the dataset and analyze the results to identify the best approach that the organization can use to meet its demand forecasting objectives.</a:t>
            </a:r>
          </a:p>
          <a:p>
            <a:pPr>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Pick-up hourly distribution</a:t>
            </a:r>
            <a:r>
              <a:rPr lang="en-US" sz="2000" dirty="0">
                <a:effectLst/>
                <a:latin typeface="Times New Roman" panose="02020603050405020304" pitchFamily="18" charset="0"/>
                <a:cs typeface="Times New Roman" panose="02020603050405020304" pitchFamily="18" charset="0"/>
              </a:rPr>
              <a:t> </a:t>
            </a:r>
          </a:p>
          <a:p>
            <a:pPr>
              <a:buFont typeface="Wingdings"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Pick-up weekday distribution</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buFont typeface="Wingdings"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Vendor pick-up hour density, by weekday</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173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18B7-212B-D090-1206-DF1E12E56876}"/>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RESEARCH OBJECTIVES AND QUESTIONS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3C661C-5572-4733-DDB1-B0E4DA7710F9}"/>
              </a:ext>
            </a:extLst>
          </p:cNvPr>
          <p:cNvSpPr>
            <a:spLocks noGrp="1"/>
          </p:cNvSpPr>
          <p:nvPr>
            <p:ph idx="1"/>
          </p:nvPr>
        </p:nvSpPr>
        <p:spPr>
          <a:xfrm>
            <a:off x="677334" y="1488613"/>
            <a:ext cx="8596668" cy="3880773"/>
          </a:xfrm>
        </p:spPr>
        <p:txBody>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Our objective is to find hourly and weekly taxi demand surge patterns</a:t>
            </a:r>
            <a:endParaRPr lang="en-US" sz="2000" dirty="0">
              <a:latin typeface="Times New Roman" panose="02020603050405020304" pitchFamily="18"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implement the solution, we plan to employ AWS technologies as part of our research. The key here is to implement appropriate models and algorithms to predict a pattern in the surge in demand. </a:t>
            </a:r>
          </a:p>
          <a:p>
            <a:endParaRPr lang="en-US" dirty="0"/>
          </a:p>
        </p:txBody>
      </p:sp>
    </p:spTree>
    <p:extLst>
      <p:ext uri="{BB962C8B-B14F-4D97-AF65-F5344CB8AC3E}">
        <p14:creationId xmlns:p14="http://schemas.microsoft.com/office/powerpoint/2010/main" val="377669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8541-1EA3-7097-9D54-80B19CDE535F}"/>
              </a:ext>
            </a:extLst>
          </p:cNvPr>
          <p:cNvSpPr>
            <a:spLocks noGrp="1"/>
          </p:cNvSpPr>
          <p:nvPr>
            <p:ph type="title"/>
          </p:nvPr>
        </p:nvSpPr>
        <p:spPr/>
        <p:txBody>
          <a:bodyPr>
            <a:normAutofit/>
          </a:bodyPr>
          <a:lstStyle/>
          <a:p>
            <a:r>
              <a:rPr lang="en-US" sz="2800" dirty="0">
                <a:effectLst/>
                <a:latin typeface="Times New Roman" panose="02020603050405020304" pitchFamily="18" charset="0"/>
                <a:ea typeface="Tahoma" panose="020B0604030504040204" pitchFamily="34" charset="0"/>
                <a:cs typeface="Times New Roman" panose="02020603050405020304" pitchFamily="18" charset="0"/>
              </a:rPr>
              <a:t>DATA UNDERSTANDING</a:t>
            </a:r>
            <a:br>
              <a:rPr lang="en-US" sz="2800" dirty="0">
                <a:effectLst/>
                <a:latin typeface="Times New Roman" panose="02020603050405020304" pitchFamily="18" charset="0"/>
                <a:ea typeface="Tahoma" panose="020B0604030504040204" pitchFamily="34" charset="0"/>
                <a:cs typeface="Times New Roman" panose="02020603050405020304" pitchFamily="18" charset="0"/>
              </a:rPr>
            </a:b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336622-D968-4D6A-7FC0-B4886C0587AB}"/>
              </a:ext>
            </a:extLst>
          </p:cNvPr>
          <p:cNvSpPr>
            <a:spLocks noGrp="1"/>
          </p:cNvSpPr>
          <p:nvPr>
            <p:ph idx="1"/>
          </p:nvPr>
        </p:nvSpPr>
        <p:spPr>
          <a:xfrm>
            <a:off x="677334" y="1384412"/>
            <a:ext cx="8596668" cy="3880773"/>
          </a:xfrm>
        </p:spPr>
        <p:txBody>
          <a:bodyPr/>
          <a:lstStyle/>
          <a:p>
            <a:pPr marR="177800" lvl="0" algn="just">
              <a:lnSpc>
                <a:spcPct val="150000"/>
              </a:lnSpc>
              <a:spcBef>
                <a:spcPts val="0"/>
              </a:spcBef>
              <a:spcAft>
                <a:spcPts val="0"/>
              </a:spcAft>
            </a:pPr>
            <a:r>
              <a:rPr lang="en-US" sz="2000" dirty="0" err="1">
                <a:solidFill>
                  <a:srgbClr val="0D0D0D"/>
                </a:solidFill>
                <a:effectLst/>
                <a:latin typeface="Times New Roman" panose="02020603050405020304" pitchFamily="18" charset="0"/>
                <a:ea typeface="Times New Roman" panose="02020603050405020304" pitchFamily="18" charset="0"/>
              </a:rPr>
              <a:t>PULocationID</a:t>
            </a:r>
            <a:r>
              <a:rPr lang="en-US" sz="2000" dirty="0">
                <a:solidFill>
                  <a:srgbClr val="0D0D0D"/>
                </a:solidFill>
                <a:effectLst/>
                <a:latin typeface="Times New Roman" panose="02020603050405020304" pitchFamily="18" charset="0"/>
                <a:ea typeface="Times New Roman" panose="02020603050405020304" pitchFamily="18" charset="0"/>
              </a:rPr>
              <a:t> – It consists of the pickup locations of the customers.</a:t>
            </a:r>
            <a:endParaRPr lang="en-US" sz="2000" dirty="0">
              <a:effectLst/>
              <a:latin typeface="Times New Roman" panose="02020603050405020304" pitchFamily="18" charset="0"/>
              <a:ea typeface="Times New Roman" panose="02020603050405020304" pitchFamily="18" charset="0"/>
            </a:endParaRPr>
          </a:p>
          <a:p>
            <a:pPr marR="1371600" lvl="0" algn="just">
              <a:lnSpc>
                <a:spcPct val="150000"/>
              </a:lnSpc>
              <a:spcBef>
                <a:spcPts val="15"/>
              </a:spcBef>
              <a:spcAft>
                <a:spcPts val="0"/>
              </a:spcAft>
            </a:pPr>
            <a:r>
              <a:rPr lang="en-US" sz="2000" dirty="0" err="1">
                <a:solidFill>
                  <a:srgbClr val="0D0D0D"/>
                </a:solidFill>
                <a:effectLst/>
                <a:latin typeface="Times New Roman" panose="02020603050405020304" pitchFamily="18" charset="0"/>
                <a:ea typeface="Times New Roman" panose="02020603050405020304" pitchFamily="18" charset="0"/>
              </a:rPr>
              <a:t>DOLocationID</a:t>
            </a:r>
            <a:r>
              <a:rPr lang="en-US" sz="2000" dirty="0">
                <a:solidFill>
                  <a:srgbClr val="0D0D0D"/>
                </a:solidFill>
                <a:effectLst/>
                <a:latin typeface="Times New Roman" panose="02020603050405020304" pitchFamily="18" charset="0"/>
                <a:ea typeface="Times New Roman" panose="02020603050405020304" pitchFamily="18" charset="0"/>
              </a:rPr>
              <a:t> – It consists of the drop-off locations. </a:t>
            </a:r>
            <a:endParaRPr lang="en-US" sz="2000" dirty="0">
              <a:effectLst/>
              <a:latin typeface="Times New Roman" panose="02020603050405020304" pitchFamily="18" charset="0"/>
              <a:ea typeface="Times New Roman" panose="02020603050405020304" pitchFamily="18" charset="0"/>
            </a:endParaRPr>
          </a:p>
          <a:p>
            <a:pPr marR="1371600" lvl="0" algn="just">
              <a:lnSpc>
                <a:spcPct val="150000"/>
              </a:lnSpc>
              <a:spcBef>
                <a:spcPts val="15"/>
              </a:spcBef>
              <a:spcAft>
                <a:spcPts val="0"/>
              </a:spcAft>
            </a:pPr>
            <a:r>
              <a:rPr lang="en-US" sz="2000" dirty="0">
                <a:solidFill>
                  <a:srgbClr val="0D0D0D"/>
                </a:solidFill>
                <a:effectLst/>
                <a:latin typeface="Times New Roman" panose="02020603050405020304" pitchFamily="18" charset="0"/>
                <a:ea typeface="Times New Roman" panose="02020603050405020304" pitchFamily="18" charset="0"/>
              </a:rPr>
              <a:t>Passenger Count- It consists of Passenger count in a ride.</a:t>
            </a:r>
            <a:endParaRPr lang="en-US" sz="2000" dirty="0">
              <a:effectLst/>
              <a:latin typeface="Times New Roman" panose="02020603050405020304" pitchFamily="18" charset="0"/>
              <a:ea typeface="Times New Roman" panose="02020603050405020304" pitchFamily="18" charset="0"/>
            </a:endParaRPr>
          </a:p>
          <a:p>
            <a:pPr marR="1371600" lvl="0" algn="just">
              <a:lnSpc>
                <a:spcPct val="150000"/>
              </a:lnSpc>
              <a:spcBef>
                <a:spcPts val="15"/>
              </a:spcBef>
              <a:spcAft>
                <a:spcPts val="0"/>
              </a:spcAft>
            </a:pPr>
            <a:r>
              <a:rPr lang="en-US" sz="2000" dirty="0">
                <a:solidFill>
                  <a:srgbClr val="0D0D0D"/>
                </a:solidFill>
                <a:effectLst/>
                <a:latin typeface="Times New Roman" panose="02020603050405020304" pitchFamily="18" charset="0"/>
                <a:ea typeface="Times New Roman" panose="02020603050405020304" pitchFamily="18" charset="0"/>
              </a:rPr>
              <a:t>Trip distance – It consists of the total distance of a trip.</a:t>
            </a:r>
            <a:endParaRPr lang="en-US" sz="20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69265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jpeg" descr="page2image44422224">
            <a:extLst>
              <a:ext uri="{FF2B5EF4-FFF2-40B4-BE49-F238E27FC236}">
                <a16:creationId xmlns:a16="http://schemas.microsoft.com/office/drawing/2014/main" id="{389752A6-4F0D-C1C0-E704-02C07D437E6A}"/>
              </a:ext>
            </a:extLst>
          </p:cNvPr>
          <p:cNvPicPr>
            <a:picLocks noGrp="1" noChangeAspect="1"/>
          </p:cNvPicPr>
          <p:nvPr>
            <p:ph sz="half" idx="1"/>
          </p:nvPr>
        </p:nvPicPr>
        <p:blipFill>
          <a:blip r:embed="rId2" cstate="print"/>
          <a:stretch>
            <a:fillRect/>
          </a:stretch>
        </p:blipFill>
        <p:spPr>
          <a:xfrm>
            <a:off x="358346" y="1322173"/>
            <a:ext cx="5661454" cy="4019973"/>
          </a:xfrm>
          <a:prstGeom prst="rect">
            <a:avLst/>
          </a:prstGeom>
        </p:spPr>
      </p:pic>
      <p:pic>
        <p:nvPicPr>
          <p:cNvPr id="6" name="image2.jpeg" descr="page3image44435488">
            <a:extLst>
              <a:ext uri="{FF2B5EF4-FFF2-40B4-BE49-F238E27FC236}">
                <a16:creationId xmlns:a16="http://schemas.microsoft.com/office/drawing/2014/main" id="{E40EB49C-E25E-6475-D826-A809962AFA5A}"/>
              </a:ext>
            </a:extLst>
          </p:cNvPr>
          <p:cNvPicPr>
            <a:picLocks noGrp="1" noChangeAspect="1"/>
          </p:cNvPicPr>
          <p:nvPr>
            <p:ph sz="half" idx="2"/>
          </p:nvPr>
        </p:nvPicPr>
        <p:blipFill>
          <a:blip r:embed="rId3" cstate="print"/>
          <a:stretch>
            <a:fillRect/>
          </a:stretch>
        </p:blipFill>
        <p:spPr>
          <a:xfrm>
            <a:off x="6172199" y="1329682"/>
            <a:ext cx="5369011" cy="4019973"/>
          </a:xfrm>
          <a:prstGeom prst="rect">
            <a:avLst/>
          </a:prstGeom>
        </p:spPr>
      </p:pic>
    </p:spTree>
    <p:extLst>
      <p:ext uri="{BB962C8B-B14F-4D97-AF65-F5344CB8AC3E}">
        <p14:creationId xmlns:p14="http://schemas.microsoft.com/office/powerpoint/2010/main" val="337922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E417-81A1-F9A7-FEC2-EFBE82812893}"/>
              </a:ext>
            </a:extLst>
          </p:cNvPr>
          <p:cNvSpPr>
            <a:spLocks noGrp="1"/>
          </p:cNvSpPr>
          <p:nvPr>
            <p:ph type="title"/>
          </p:nvPr>
        </p:nvSpPr>
        <p:spPr/>
        <p:txBody>
          <a:bodyPr>
            <a:normAutofit/>
          </a:bodyPr>
          <a:lstStyle/>
          <a:p>
            <a:r>
              <a:rPr lang="en-US" sz="2800" dirty="0">
                <a:effectLst/>
                <a:latin typeface="Times New Roman" panose="02020603050405020304" pitchFamily="18" charset="0"/>
                <a:ea typeface="Times New Roman" panose="02020603050405020304" pitchFamily="18" charset="0"/>
              </a:rPr>
              <a:t>EXPLARATORY DATA ANALYSIS:</a:t>
            </a:r>
            <a:br>
              <a:rPr lang="en-US" sz="2800" dirty="0">
                <a:effectLst/>
                <a:latin typeface="Times New Roman" panose="02020603050405020304" pitchFamily="18" charset="0"/>
                <a:ea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06519660-8142-FCE4-5299-A3A9020EFC7E}"/>
              </a:ext>
            </a:extLst>
          </p:cNvPr>
          <p:cNvSpPr>
            <a:spLocks noGrp="1"/>
          </p:cNvSpPr>
          <p:nvPr>
            <p:ph idx="1"/>
          </p:nvPr>
        </p:nvSpPr>
        <p:spPr>
          <a:xfrm>
            <a:off x="677334" y="1488613"/>
            <a:ext cx="8596668" cy="3880773"/>
          </a:xfrm>
        </p:spPr>
        <p:txBody>
          <a:bodyPr>
            <a:normAutofit/>
          </a:bodyPr>
          <a:lstStyle/>
          <a:p>
            <a:pPr marR="0" lvl="0" algn="just">
              <a:lnSpc>
                <a:spcPct val="150000"/>
              </a:lnSpc>
              <a:spcBef>
                <a:spcPts val="5"/>
              </a:spcBef>
              <a:spcAft>
                <a:spcPts val="0"/>
              </a:spcAft>
              <a:buSzPts val="1200"/>
              <a:buFont typeface="Wingdings" pitchFamily="2" charset="2"/>
              <a:buChar char="§"/>
              <a:tabLst>
                <a:tab pos="520700" algn="l"/>
                <a:tab pos="521335" algn="l"/>
              </a:tabLst>
            </a:pPr>
            <a:r>
              <a:rPr lang="en-US" sz="2000" dirty="0">
                <a:effectLst/>
                <a:latin typeface="Times New Roman" panose="02020603050405020304" pitchFamily="18" charset="0"/>
                <a:ea typeface="Times New Roman" panose="02020603050405020304" pitchFamily="18" charset="0"/>
              </a:rPr>
              <a:t>From the datasets, we can </a:t>
            </a:r>
            <a:r>
              <a:rPr lang="en-US" sz="2000" dirty="0" err="1">
                <a:effectLst/>
                <a:latin typeface="Times New Roman" panose="02020603050405020304" pitchFamily="18" charset="0"/>
                <a:ea typeface="Times New Roman" panose="02020603050405020304" pitchFamily="18" charset="0"/>
              </a:rPr>
              <a:t>analyse</a:t>
            </a:r>
            <a:r>
              <a:rPr lang="en-US" sz="2000" dirty="0">
                <a:effectLst/>
                <a:latin typeface="Times New Roman" panose="02020603050405020304" pitchFamily="18" charset="0"/>
                <a:ea typeface="Times New Roman" panose="02020603050405020304" pitchFamily="18" charset="0"/>
              </a:rPr>
              <a:t> that there are 258 unique pickup locations and</a:t>
            </a:r>
            <a:r>
              <a:rPr lang="en-US" sz="2000" spc="-1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260 drop</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locations.</a:t>
            </a:r>
          </a:p>
          <a:p>
            <a:pPr marR="0" lvl="0" algn="just">
              <a:lnSpc>
                <a:spcPct val="150000"/>
              </a:lnSpc>
              <a:spcBef>
                <a:spcPts val="5"/>
              </a:spcBef>
              <a:spcAft>
                <a:spcPts val="0"/>
              </a:spcAft>
              <a:buSzPts val="1200"/>
              <a:buFont typeface="Wingdings" pitchFamily="2" charset="2"/>
              <a:buChar char="§"/>
              <a:tabLst>
                <a:tab pos="520700" algn="l"/>
                <a:tab pos="521335" algn="l"/>
              </a:tabLst>
            </a:pPr>
            <a:r>
              <a:rPr lang="en-US" sz="2000" dirty="0">
                <a:effectLst/>
                <a:latin typeface="Times New Roman" panose="02020603050405020304" pitchFamily="18" charset="0"/>
                <a:ea typeface="Times New Roman" panose="02020603050405020304" pitchFamily="18" charset="0"/>
              </a:rPr>
              <a:t>On understanding, we can explain that Friday has the highest number of rides, Next comes Thursday and Wednesday, and the least number of rides are on</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Sunday.</a:t>
            </a:r>
          </a:p>
          <a:p>
            <a:pPr marR="0" lvl="0" algn="just">
              <a:lnSpc>
                <a:spcPct val="150000"/>
              </a:lnSpc>
              <a:spcBef>
                <a:spcPts val="0"/>
              </a:spcBef>
              <a:spcAft>
                <a:spcPts val="0"/>
              </a:spcAft>
              <a:buSzPts val="1200"/>
              <a:buFont typeface="Wingdings" pitchFamily="2" charset="2"/>
              <a:buChar char="§"/>
              <a:tabLst>
                <a:tab pos="520700" algn="l"/>
                <a:tab pos="521335" algn="l"/>
              </a:tabLst>
            </a:pPr>
            <a:r>
              <a:rPr lang="en-US" sz="2000" dirty="0">
                <a:effectLst/>
                <a:latin typeface="Times New Roman" panose="02020603050405020304" pitchFamily="18" charset="0"/>
                <a:ea typeface="Times New Roman" panose="02020603050405020304" pitchFamily="18" charset="0"/>
              </a:rPr>
              <a:t>Amongst the rides, the most number of passenger </a:t>
            </a:r>
            <a:r>
              <a:rPr lang="en-US" sz="2000" spc="-15" dirty="0">
                <a:effectLst/>
                <a:latin typeface="Times New Roman" panose="02020603050405020304" pitchFamily="18" charset="0"/>
                <a:ea typeface="Times New Roman" panose="02020603050405020304" pitchFamily="18" charset="0"/>
              </a:rPr>
              <a:t>count </a:t>
            </a:r>
            <a:r>
              <a:rPr lang="en-US" sz="2000" dirty="0">
                <a:effectLst/>
                <a:latin typeface="Times New Roman" panose="02020603050405020304" pitchFamily="18" charset="0"/>
                <a:ea typeface="Times New Roman" panose="02020603050405020304" pitchFamily="18" charset="0"/>
              </a:rPr>
              <a:t>for rides is 1 and followed by 2.</a:t>
            </a:r>
          </a:p>
          <a:p>
            <a:endParaRPr lang="en-US" dirty="0"/>
          </a:p>
        </p:txBody>
      </p:sp>
    </p:spTree>
    <p:extLst>
      <p:ext uri="{BB962C8B-B14F-4D97-AF65-F5344CB8AC3E}">
        <p14:creationId xmlns:p14="http://schemas.microsoft.com/office/powerpoint/2010/main" val="203075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10;&#10;Description automatically generated">
            <a:extLst>
              <a:ext uri="{FF2B5EF4-FFF2-40B4-BE49-F238E27FC236}">
                <a16:creationId xmlns:a16="http://schemas.microsoft.com/office/drawing/2014/main" id="{3FFFF56C-5036-F726-74AE-45E739A5A1DF}"/>
              </a:ext>
            </a:extLst>
          </p:cNvPr>
          <p:cNvPicPr>
            <a:picLocks noGrp="1" noChangeAspect="1"/>
          </p:cNvPicPr>
          <p:nvPr>
            <p:ph idx="1"/>
          </p:nvPr>
        </p:nvPicPr>
        <p:blipFill>
          <a:blip r:embed="rId3"/>
          <a:stretch>
            <a:fillRect/>
          </a:stretch>
        </p:blipFill>
        <p:spPr>
          <a:xfrm>
            <a:off x="1692875" y="704335"/>
            <a:ext cx="8093675" cy="5472628"/>
          </a:xfrm>
          <a:prstGeom prst="rect">
            <a:avLst/>
          </a:prstGeom>
        </p:spPr>
      </p:pic>
    </p:spTree>
    <p:extLst>
      <p:ext uri="{BB962C8B-B14F-4D97-AF65-F5344CB8AC3E}">
        <p14:creationId xmlns:p14="http://schemas.microsoft.com/office/powerpoint/2010/main" val="44874273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{F6E2F75A-D733-1B4A-8399-FCBD9FE19795}tf10001060</Template>
  <TotalTime>121</TotalTime>
  <Words>666</Words>
  <Application>Microsoft Office PowerPoint</Application>
  <PresentationFormat>Widescreen</PresentationFormat>
  <Paragraphs>64</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Tahoma</vt:lpstr>
      <vt:lpstr>Times New Roman</vt:lpstr>
      <vt:lpstr>Trebuchet MS</vt:lpstr>
      <vt:lpstr>Wingdings</vt:lpstr>
      <vt:lpstr>Wingdings 3</vt:lpstr>
      <vt:lpstr>Facet</vt:lpstr>
      <vt:lpstr>New York-taxi-data analysis</vt:lpstr>
      <vt:lpstr>BUSINESS OBJECTIVE: </vt:lpstr>
      <vt:lpstr>DATA SELECTION: </vt:lpstr>
      <vt:lpstr>PREDICTION ANALYSIS</vt:lpstr>
      <vt:lpstr>RESEARCH OBJECTIVES AND QUESTIONS </vt:lpstr>
      <vt:lpstr>DATA UNDERSTANDING </vt:lpstr>
      <vt:lpstr>PowerPoint Presentation</vt:lpstr>
      <vt:lpstr>EXPLARATORY DATA ANALYSIS: </vt:lpstr>
      <vt:lpstr>PowerPoint Presentation</vt:lpstr>
      <vt:lpstr>DATA PREPARATION</vt:lpstr>
      <vt:lpstr>PowerPoint Presentation</vt:lpstr>
      <vt:lpstr>PowerPoint Presentation</vt:lpstr>
      <vt:lpstr>PowerPoint Presentation</vt:lpstr>
      <vt:lpstr>ANALYTICS, MACHINE LEARNING </vt:lpstr>
      <vt:lpstr>TAXI RIDE HEAT MAP: </vt:lpstr>
      <vt:lpstr>PowerPoint Presentation</vt:lpstr>
      <vt:lpstr>EVALUATION &amp; OPTIMIZATION: </vt:lpstr>
      <vt:lpstr>VENDOR PICK-UP HOURS DENSITY, BY WEEKDAY: </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Likhitha Alla</dc:creator>
  <cp:lastModifiedBy>Srikar Gaddipati</cp:lastModifiedBy>
  <cp:revision>3</cp:revision>
  <dcterms:created xsi:type="dcterms:W3CDTF">2022-12-13T03:46:29Z</dcterms:created>
  <dcterms:modified xsi:type="dcterms:W3CDTF">2022-12-13T16:19:20Z</dcterms:modified>
</cp:coreProperties>
</file>